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4" r:id="rId6"/>
    <p:sldId id="268" r:id="rId7"/>
    <p:sldId id="270" r:id="rId8"/>
    <p:sldId id="273" r:id="rId9"/>
    <p:sldId id="271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F346"/>
    <a:srgbClr val="B61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3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59275-AFE1-4999-B78A-D0D76B9F2B0B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68C69-0C3E-40A2-B4A0-B2C8B71D8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ADD7A-FE61-48EE-BE0E-8546E5401374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00EEB-8338-48D7-8EE8-EE0082EF7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28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7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18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49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390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1.png"/><Relationship Id="rId4" Type="http://schemas.openxmlformats.org/officeDocument/2006/relationships/image" Target="../media/image2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4.png"/><Relationship Id="rId4" Type="http://schemas.openxmlformats.org/officeDocument/2006/relationships/image" Target="../media/image2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1156" y="1143000"/>
            <a:ext cx="10232455" cy="350625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err="1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Bài</a:t>
            </a:r>
            <a:r>
              <a:rPr lang="en-US" sz="6600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6600" err="1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thuyết</a:t>
            </a:r>
            <a:r>
              <a:rPr lang="en-US" sz="6600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trình</a:t>
            </a:r>
            <a:r>
              <a:rPr lang="en-US" sz="6600" smtClean="0">
                <a:solidFill>
                  <a:schemeClr val="bg1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/>
            </a:r>
            <a:br>
              <a:rPr lang="en-US" sz="6600" smtClean="0">
                <a:solidFill>
                  <a:schemeClr val="bg1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</a:br>
            <a:r>
              <a:rPr lang="en-US" sz="3100" smtClean="0">
                <a:solidFill>
                  <a:srgbClr val="FFFF00"/>
                </a:solidFill>
                <a:latin typeface="Circle3D" panose="020B0703020102020204" pitchFamily="34" charset="0"/>
                <a:ea typeface="Broad" panose="02020500000000000000" pitchFamily="18" charset="0"/>
                <a:cs typeface="Broad" panose="02020500000000000000" pitchFamily="18" charset="0"/>
              </a:rPr>
              <a:t> </a:t>
            </a:r>
            <a:r>
              <a:rPr lang="en-US" sz="6600">
                <a:solidFill>
                  <a:srgbClr val="FFFF00"/>
                </a:solidFill>
                <a:latin typeface="Circle3D" panose="020B0703020102020204" pitchFamily="34" charset="0"/>
                <a:ea typeface="Broad" panose="02020500000000000000" pitchFamily="18" charset="0"/>
                <a:cs typeface="Broad" panose="02020500000000000000" pitchFamily="18" charset="0"/>
              </a:rPr>
              <a:t/>
            </a:r>
            <a:br>
              <a:rPr lang="en-US" sz="6600">
                <a:solidFill>
                  <a:srgbClr val="FFFF00"/>
                </a:solidFill>
                <a:latin typeface="Circle3D" panose="020B0703020102020204" pitchFamily="34" charset="0"/>
                <a:ea typeface="Broad" panose="02020500000000000000" pitchFamily="18" charset="0"/>
                <a:cs typeface="Broad" panose="02020500000000000000" pitchFamily="18" charset="0"/>
              </a:rPr>
            </a:br>
            <a:r>
              <a:rPr lang="en-US" sz="6600" smtClean="0">
                <a:solidFill>
                  <a:srgbClr val="FFFF00"/>
                </a:solidFill>
                <a:latin typeface="Circle3D" panose="020B0703020102020204" pitchFamily="34" charset="0"/>
                <a:ea typeface="Broad" panose="02020500000000000000" pitchFamily="18" charset="0"/>
                <a:cs typeface="Broad" panose="02020500000000000000" pitchFamily="18" charset="0"/>
              </a:rPr>
              <a:t> </a:t>
            </a:r>
            <a:r>
              <a:rPr lang="en-US" sz="7300" smtClean="0">
                <a:solidFill>
                  <a:srgbClr val="1DF346"/>
                </a:solidFill>
                <a:latin typeface="Cooper Black" panose="0208090404030B020404" pitchFamily="18" charset="0"/>
              </a:rPr>
              <a:t>THE MUSIC CLUB WEBSITE</a:t>
            </a:r>
            <a:endParaRPr lang="ru-RU" sz="7300">
              <a:solidFill>
                <a:srgbClr val="1DF346"/>
              </a:solidFill>
              <a:latin typeface="Broad" panose="02020500000000000000" pitchFamily="18" charset="0"/>
              <a:ea typeface="Broad" panose="02020500000000000000" pitchFamily="18" charset="0"/>
              <a:cs typeface="Broad" panose="02020500000000000000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947" y="5490612"/>
            <a:ext cx="10032664" cy="861420"/>
          </a:xfrm>
        </p:spPr>
        <p:txBody>
          <a:bodyPr>
            <a:normAutofit/>
          </a:bodyPr>
          <a:lstStyle/>
          <a:p>
            <a:pPr algn="ctr"/>
            <a:r>
              <a:rPr lang="en-US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Người </a:t>
            </a:r>
            <a:r>
              <a:rPr lang="en-US" err="1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thực</a:t>
            </a:r>
            <a:r>
              <a:rPr lang="en-US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err="1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hiện</a:t>
            </a:r>
            <a:r>
              <a:rPr lang="en-US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</a:t>
            </a:r>
            <a:r>
              <a:rPr lang="en-US" err="1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Phạm</a:t>
            </a:r>
            <a:r>
              <a:rPr lang="en-US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err="1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Thịnh</a:t>
            </a:r>
            <a:r>
              <a:rPr lang="en-US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 phú</a:t>
            </a:r>
          </a:p>
          <a:p>
            <a:pPr algn="ctr"/>
            <a:r>
              <a:rPr lang="en-US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Lớp: JSB02</a:t>
            </a:r>
            <a:endParaRPr lang="en-US">
              <a:solidFill>
                <a:srgbClr val="FFFF00"/>
              </a:solidFill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662" y="5052784"/>
            <a:ext cx="2316100" cy="173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044086"/>
          </a:xfrm>
        </p:spPr>
        <p:txBody>
          <a:bodyPr>
            <a:normAutofit/>
          </a:bodyPr>
          <a:lstStyle/>
          <a:p>
            <a:r>
              <a:rPr lang="en-US" smtClean="0">
                <a:latin typeface="Arial Rounded MT Bold" panose="020F0704030504030204" pitchFamily="34" charset="0"/>
              </a:rPr>
              <a:t>N</a:t>
            </a:r>
            <a:r>
              <a:rPr lang="en-US" b="1" smtClean="0">
                <a:latin typeface="Arial Rounded MT Bold" panose="020F0704030504030204" pitchFamily="34" charset="0"/>
              </a:rPr>
              <a:t>ộ</a:t>
            </a:r>
            <a:r>
              <a:rPr lang="en-US" smtClean="0">
                <a:latin typeface="Arial Rounded MT Bold" panose="020F0704030504030204" pitchFamily="34" charset="0"/>
              </a:rPr>
              <a:t>i dung chính</a:t>
            </a:r>
            <a:endParaRPr lang="en-US">
              <a:latin typeface="Arial Rounded MT Bold" panose="020F0704030504030204" pitchFamily="34" charset="0"/>
            </a:endParaRPr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l="22999" r="23682"/>
          <a:stretch/>
        </p:blipFill>
        <p:spPr>
          <a:xfrm>
            <a:off x="6866792" y="10"/>
            <a:ext cx="5325208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179" y="1673352"/>
            <a:ext cx="6359275" cy="419548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1. Giới thiệu tổng quát</a:t>
            </a:r>
          </a:p>
          <a:p>
            <a:pPr>
              <a:lnSpc>
                <a:spcPct val="150000"/>
              </a:lnSpc>
            </a:pP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2. Quá trình thực hiện</a:t>
            </a:r>
          </a:p>
          <a:p>
            <a:pPr>
              <a:lnSpc>
                <a:spcPct val="150000"/>
              </a:lnSpc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vi-VN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Demo sản phẩm và giới thiệu các tính năng</a:t>
            </a:r>
          </a:p>
          <a:p>
            <a:pPr>
              <a:lnSpc>
                <a:spcPct val="150000"/>
              </a:lnSpc>
            </a:pP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4. Các tính năng sẽ được cập nhật trong tương lai</a:t>
            </a:r>
          </a:p>
          <a:p>
            <a:pPr>
              <a:lnSpc>
                <a:spcPct val="150000"/>
              </a:lnSpc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. Lời kết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2371" y="5120489"/>
            <a:ext cx="2316681" cy="17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41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75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25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0442" y="1450259"/>
            <a:ext cx="5051557" cy="8884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300" smtClean="0">
                <a:latin typeface="Arial Rounded MT Bold" panose="020F0704030504030204" pitchFamily="34" charset="0"/>
              </a:rPr>
              <a:t>Gi</a:t>
            </a:r>
            <a:r>
              <a:rPr lang="en-US" sz="3300" b="1" smtClean="0">
                <a:latin typeface="Arial Rounded MT Bold" panose="020F0704030504030204" pitchFamily="34" charset="0"/>
              </a:rPr>
              <a:t>ớ</a:t>
            </a:r>
            <a:r>
              <a:rPr lang="en-US" sz="3300" smtClean="0">
                <a:latin typeface="Arial Rounded MT Bold" panose="020F0704030504030204" pitchFamily="34" charset="0"/>
              </a:rPr>
              <a:t>i thi</a:t>
            </a:r>
            <a:r>
              <a:rPr lang="en-US" sz="3300" b="1" smtClean="0">
                <a:latin typeface="Arial Rounded MT Bold" panose="020F0704030504030204" pitchFamily="34" charset="0"/>
              </a:rPr>
              <a:t>ệ</a:t>
            </a:r>
            <a:r>
              <a:rPr lang="en-US" sz="3300" smtClean="0">
                <a:latin typeface="Arial Rounded MT Bold" panose="020F0704030504030204" pitchFamily="34" charset="0"/>
              </a:rPr>
              <a:t>u t</a:t>
            </a:r>
            <a:r>
              <a:rPr lang="en-US" sz="3300" b="1" smtClean="0">
                <a:latin typeface="Arial Rounded MT Bold" panose="020F0704030504030204" pitchFamily="34" charset="0"/>
              </a:rPr>
              <a:t>ổ</a:t>
            </a:r>
            <a:r>
              <a:rPr lang="en-US" sz="3300" smtClean="0">
                <a:latin typeface="Arial Rounded MT Bold" panose="020F0704030504030204" pitchFamily="34" charset="0"/>
              </a:rPr>
              <a:t>ng quát </a:t>
            </a:r>
            <a:endParaRPr lang="en-US" sz="3300">
              <a:latin typeface="Arial Rounded MT Bold" panose="020F0704030504030204" pitchFamily="34" charset="0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140442" y="2204687"/>
            <a:ext cx="5051557" cy="346853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Mục đích xây dựng trang web</a:t>
            </a:r>
          </a:p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2. Bố cục chính của trang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endParaRPr lang="en-US" sz="18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3. Tông màu chủ đạo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22371" y="5120489"/>
            <a:ext cx="2316681" cy="17375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912" y="106487"/>
            <a:ext cx="5499943" cy="34379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912" y="3502075"/>
            <a:ext cx="5499943" cy="323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089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904" y="180990"/>
            <a:ext cx="5051557" cy="8884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300" b="1" smtClean="0">
                <a:latin typeface="Arial Rounded MT Bold" panose="020F0704030504030204" pitchFamily="34" charset="0"/>
              </a:rPr>
              <a:t>Quá trình thực hiện</a:t>
            </a:r>
            <a:endParaRPr lang="en-US" sz="3300">
              <a:latin typeface="Arial Rounded MT Bold" panose="020F0704030504030204" pitchFamily="34" charset="0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528627" y="917862"/>
            <a:ext cx="8967065" cy="235976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1. Lên ý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tưởng (1 tuần)</a:t>
            </a:r>
            <a:endParaRPr lang="en-US" sz="20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Thiết kế trang template bằng html và css, xây dựng các chức năng chính và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các hiệu ứng với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javascript (2 tuần)</a:t>
            </a:r>
            <a:endParaRPr lang="en-US" sz="20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. Hoàn thiện hệ thống website trang chính </a:t>
            </a:r>
            <a:r>
              <a:rPr lang="en-150" sz="2000" smtClean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 trang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con (1 tuần)</a:t>
            </a:r>
            <a:endParaRPr lang="en-US" sz="20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. Các nguồn hỗ trợ và tham khảo trong quá trình làm trang web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22371" y="5120489"/>
            <a:ext cx="2316681" cy="17375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91"/>
          <a:stretch/>
        </p:blipFill>
        <p:spPr>
          <a:xfrm>
            <a:off x="273904" y="3427373"/>
            <a:ext cx="9078908" cy="320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461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0443" y="1321848"/>
            <a:ext cx="5051557" cy="8884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300" smtClean="0">
                <a:latin typeface="Arial Rounded MT Bold" panose="020F0704030504030204" pitchFamily="34" charset="0"/>
              </a:rPr>
              <a:t>Demo s</a:t>
            </a:r>
            <a:r>
              <a:rPr lang="en-US" sz="3300" b="1" smtClean="0">
                <a:latin typeface="Arial Rounded MT Bold" panose="020F0704030504030204" pitchFamily="34" charset="0"/>
              </a:rPr>
              <a:t>ả</a:t>
            </a:r>
            <a:r>
              <a:rPr lang="en-US" sz="3300" smtClean="0">
                <a:latin typeface="Arial Rounded MT Bold" panose="020F0704030504030204" pitchFamily="34" charset="0"/>
              </a:rPr>
              <a:t>n ph</a:t>
            </a:r>
            <a:r>
              <a:rPr lang="en-US" sz="3300" b="1" smtClean="0">
                <a:latin typeface="Arial Rounded MT Bold" panose="020F0704030504030204" pitchFamily="34" charset="0"/>
              </a:rPr>
              <a:t>ẩ</a:t>
            </a:r>
            <a:r>
              <a:rPr lang="en-US" sz="3300" smtClean="0">
                <a:latin typeface="Arial Rounded MT Bold" panose="020F0704030504030204" pitchFamily="34" charset="0"/>
              </a:rPr>
              <a:t>m</a:t>
            </a:r>
            <a:endParaRPr lang="en-US" sz="3300">
              <a:latin typeface="Arial Rounded MT Bold" panose="020F0704030504030204" pitchFamily="34" charset="0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7149235" y="2076276"/>
            <a:ext cx="5051557" cy="346853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1. Trang chủ - Slideshow</a:t>
            </a:r>
          </a:p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2. Trang đăng nhập </a:t>
            </a:r>
            <a:r>
              <a:rPr lang="en-150" sz="2000" smtClean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 đăng ký</a:t>
            </a:r>
          </a:p>
          <a:p>
            <a:pPr lvl="1">
              <a:lnSpc>
                <a:spcPct val="150000"/>
              </a:lnSpc>
            </a:pPr>
            <a:r>
              <a:rPr lang="en-US" sz="1800" smtClean="0">
                <a:latin typeface="Arial" panose="020B0604020202020204" pitchFamily="34" charset="0"/>
                <a:cs typeface="Arial" panose="020B0604020202020204" pitchFamily="34" charset="0"/>
              </a:rPr>
              <a:t>Kiểm tra tính hợp lệ của form</a:t>
            </a:r>
          </a:p>
          <a:p>
            <a:pPr lvl="1">
              <a:lnSpc>
                <a:spcPct val="150000"/>
              </a:lnSpc>
            </a:pPr>
            <a:r>
              <a:rPr lang="en-US" sz="1800" smtClean="0">
                <a:latin typeface="Arial" panose="020B0604020202020204" pitchFamily="34" charset="0"/>
                <a:cs typeface="Arial" panose="020B0604020202020204" pitchFamily="34" charset="0"/>
              </a:rPr>
              <a:t>Quản lý phiên làm việc của người </a:t>
            </a:r>
            <a:r>
              <a:rPr lang="en-US" sz="1800" smtClean="0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endParaRPr lang="en-US" sz="18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3. Sidebar</a:t>
            </a:r>
            <a:endParaRPr lang="en-US" sz="20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Các trang nội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dung</a:t>
            </a:r>
            <a:endParaRPr lang="en-US" sz="20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Trang liên hệ -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feeback</a:t>
            </a:r>
            <a:endParaRPr lang="en-US" sz="200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22371" y="5120489"/>
            <a:ext cx="2316681" cy="17375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36" y="435707"/>
            <a:ext cx="6562159" cy="38544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28" y="3544927"/>
            <a:ext cx="6562159" cy="288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6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8396" y="697159"/>
            <a:ext cx="5051557" cy="88849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ctr"/>
            <a:r>
              <a:rPr lang="en-US" sz="3300" smtClean="0">
                <a:latin typeface="Arial Rounded MT Bold" panose="020F0704030504030204" pitchFamily="34" charset="0"/>
              </a:rPr>
              <a:t>Các tính n</a:t>
            </a:r>
            <a:r>
              <a:rPr lang="en-US" sz="3300" b="1" smtClean="0">
                <a:latin typeface="Arial Rounded MT Bold" panose="020F0704030504030204" pitchFamily="34" charset="0"/>
              </a:rPr>
              <a:t>ă</a:t>
            </a:r>
            <a:r>
              <a:rPr lang="en-US" sz="3300" smtClean="0">
                <a:latin typeface="Arial Rounded MT Bold" panose="020F0704030504030204" pitchFamily="34" charset="0"/>
              </a:rPr>
              <a:t>ng s</a:t>
            </a:r>
            <a:r>
              <a:rPr lang="en-US" sz="3300" b="1" smtClean="0">
                <a:latin typeface="Arial Rounded MT Bold" panose="020F0704030504030204" pitchFamily="34" charset="0"/>
              </a:rPr>
              <a:t>ẽ </a:t>
            </a:r>
            <a:r>
              <a:rPr lang="en-US" sz="3300" smtClean="0">
                <a:latin typeface="Arial Rounded MT Bold" panose="020F0704030504030204" pitchFamily="34" charset="0"/>
              </a:rPr>
              <a:t>c</a:t>
            </a:r>
            <a:r>
              <a:rPr lang="en-US" sz="3300" b="1" smtClean="0">
                <a:latin typeface="Arial Rounded MT Bold" panose="020F0704030504030204" pitchFamily="34" charset="0"/>
              </a:rPr>
              <a:t>ậ</a:t>
            </a:r>
            <a:r>
              <a:rPr lang="en-US" sz="3300" smtClean="0">
                <a:latin typeface="Arial Rounded MT Bold" panose="020F0704030504030204" pitchFamily="34" charset="0"/>
              </a:rPr>
              <a:t>p nh</a:t>
            </a:r>
            <a:r>
              <a:rPr lang="en-US" sz="3300" b="1" smtClean="0">
                <a:latin typeface="Arial Rounded MT Bold" panose="020F0704030504030204" pitchFamily="34" charset="0"/>
              </a:rPr>
              <a:t>ậ</a:t>
            </a:r>
            <a:r>
              <a:rPr lang="en-US" sz="3300" smtClean="0">
                <a:latin typeface="Arial Rounded MT Bold" panose="020F0704030504030204" pitchFamily="34" charset="0"/>
              </a:rPr>
              <a:t>t</a:t>
            </a:r>
            <a:endParaRPr lang="en-US" sz="3300">
              <a:latin typeface="Arial Rounded MT Bold" panose="020F0704030504030204" pitchFamily="34" charset="0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89587" y="1502997"/>
            <a:ext cx="10416160" cy="41240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1. Xây dựng các tính năng cho phép quản trị viên:</a:t>
            </a:r>
          </a:p>
          <a:p>
            <a:pPr lvl="1">
              <a:lnSpc>
                <a:spcPct val="150000"/>
              </a:lnSpc>
            </a:pPr>
            <a:r>
              <a:rPr lang="en-US" sz="1800" smtClean="0">
                <a:latin typeface="Arial" panose="020B0604020202020204" pitchFamily="34" charset="0"/>
                <a:cs typeface="Arial" panose="020B0604020202020204" pitchFamily="34" charset="0"/>
              </a:rPr>
              <a:t>Quản lý nội dung các hoạt động sự kiện</a:t>
            </a:r>
          </a:p>
          <a:p>
            <a:pPr lvl="1">
              <a:lnSpc>
                <a:spcPct val="150000"/>
              </a:lnSpc>
            </a:pPr>
            <a:r>
              <a:rPr lang="en-US" sz="1800" smtClean="0">
                <a:latin typeface="Arial" panose="020B0604020202020204" pitchFamily="34" charset="0"/>
                <a:cs typeface="Arial" panose="020B0604020202020204" pitchFamily="34" charset="0"/>
              </a:rPr>
              <a:t>Quản lý nội dung các trang tin tức</a:t>
            </a:r>
          </a:p>
          <a:p>
            <a:pPr lvl="1">
              <a:lnSpc>
                <a:spcPct val="150000"/>
              </a:lnSpc>
            </a:pPr>
            <a:r>
              <a:rPr lang="en-US" sz="1800" smtClean="0">
                <a:latin typeface="Arial" panose="020B0604020202020204" pitchFamily="34" charset="0"/>
                <a:cs typeface="Arial" panose="020B0604020202020204" pitchFamily="34" charset="0"/>
              </a:rPr>
              <a:t>Quản lý các thành viên</a:t>
            </a:r>
          </a:p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2. Xây dựng các tính năng cho phép người dùng tham gia vào các hoạt động sự kiện của Câu lạc bộ</a:t>
            </a:r>
          </a:p>
          <a:p>
            <a:pPr>
              <a:lnSpc>
                <a:spcPct val="150000"/>
              </a:lnSpc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3. Xây dựng trang web tương thích với nhiều nền tảng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22371" y="5120489"/>
            <a:ext cx="2316681" cy="17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322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1"/>
            <a:ext cx="8825658" cy="2110380"/>
          </a:xfrm>
        </p:spPr>
        <p:txBody>
          <a:bodyPr>
            <a:normAutofit/>
          </a:bodyPr>
          <a:lstStyle/>
          <a:p>
            <a:r>
              <a:rPr lang="en-US" sz="8800" smtClean="0">
                <a:solidFill>
                  <a:srgbClr val="1DF346"/>
                </a:solidFill>
                <a:latin typeface="Cooper Black" panose="0208090404030B020404" pitchFamily="18" charset="0"/>
              </a:rPr>
              <a:t>Thank You!</a:t>
            </a:r>
            <a:endParaRPr lang="ru-RU" sz="8800">
              <a:solidFill>
                <a:srgbClr val="1DF346"/>
              </a:solidFill>
            </a:endParaRP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7251" y="5289444"/>
            <a:ext cx="8825658" cy="1202796"/>
          </a:xfrm>
        </p:spPr>
        <p:txBody>
          <a:bodyPr>
            <a:normAutofit fontScale="92500" lnSpcReduction="10000"/>
          </a:bodyPr>
          <a:lstStyle/>
          <a:p>
            <a:r>
              <a:rPr lang="en-US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Project: The music club website</a:t>
            </a:r>
          </a:p>
          <a:p>
            <a:r>
              <a:rPr lang="en-US" smtClean="0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Người </a:t>
            </a:r>
            <a:r>
              <a:rPr lang="en-US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thực hiện: Phạm Thịnh phú</a:t>
            </a:r>
          </a:p>
          <a:p>
            <a:r>
              <a:rPr lang="en-US">
                <a:solidFill>
                  <a:srgbClr val="FFFF00"/>
                </a:solidFill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Lớp: JSB02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2371" y="5120489"/>
            <a:ext cx="2316681" cy="17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172B9F-030A-4864-9C8F-117B052D02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C54328-0E3E-40FC-9B9C-E60E585EE030}">
  <ds:schemaRefs>
    <ds:schemaRef ds:uri="http://schemas.microsoft.com/office/infopath/2007/PartnerControls"/>
    <ds:schemaRef ds:uri="http://purl.org/dc/elements/1.1/"/>
    <ds:schemaRef ds:uri="16c05727-aa75-4e4a-9b5f-8a80a1165891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dcmitype/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D333AA69-F09C-4769-984A-89F3144473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design</Template>
  <TotalTime>0</TotalTime>
  <Words>310</Words>
  <Application>Microsoft Office PowerPoint</Application>
  <PresentationFormat>Widescreen</PresentationFormat>
  <Paragraphs>44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Arial Rounded MT Bold</vt:lpstr>
      <vt:lpstr>Broad</vt:lpstr>
      <vt:lpstr>Calibri</vt:lpstr>
      <vt:lpstr>Cascadia Code SemiBold</vt:lpstr>
      <vt:lpstr>Century Gothic</vt:lpstr>
      <vt:lpstr>Circle3D</vt:lpstr>
      <vt:lpstr>Cooper Black</vt:lpstr>
      <vt:lpstr>Wingdings 3</vt:lpstr>
      <vt:lpstr>Ion</vt:lpstr>
      <vt:lpstr>Bài thuyết trình    THE MUSIC CLUB WEBSITE</vt:lpstr>
      <vt:lpstr>Nội dung chính</vt:lpstr>
      <vt:lpstr>Giới thiệu tổng quát </vt:lpstr>
      <vt:lpstr>Quá trình thực hiện</vt:lpstr>
      <vt:lpstr>Demo sản phẩm</vt:lpstr>
      <vt:lpstr>Các tính năng sẽ cập nhật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2023-09-04T01:47:37Z</dcterms:created>
  <dcterms:modified xsi:type="dcterms:W3CDTF">2023-09-22T01:34:07Z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